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480" r:id="rId3"/>
    <p:sldId id="481" r:id="rId4"/>
    <p:sldId id="462" r:id="rId5"/>
    <p:sldId id="465" r:id="rId6"/>
    <p:sldId id="478" r:id="rId7"/>
    <p:sldId id="479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259"/>
    <a:srgbClr val="FD5521"/>
    <a:srgbClr val="B8D634"/>
    <a:srgbClr val="39C0E0"/>
    <a:srgbClr val="A32034"/>
    <a:srgbClr val="003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1D9A2-7E27-4EC6-9F1D-30C71E8F8777}" v="60" dt="2019-02-05T18:06:27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3"/>
    <p:restoredTop sz="94717"/>
  </p:normalViewPr>
  <p:slideViewPr>
    <p:cSldViewPr snapToGrid="0" snapToObjects="1">
      <p:cViewPr varScale="1">
        <p:scale>
          <a:sx n="71" d="100"/>
          <a:sy n="71" d="100"/>
        </p:scale>
        <p:origin x="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77EE-760C-AB47-8337-9CB9B1885C27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DCB04-F2E1-6948-A9C7-2F7DA5BF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2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3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08CD-43CF-DB40-A275-EB5A55D3C3A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B5B8-078D-924A-A17E-25427446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1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2"/>
          <a:stretch/>
        </p:blipFill>
        <p:spPr>
          <a:xfrm>
            <a:off x="-1218325" y="-22408"/>
            <a:ext cx="13920862" cy="6874625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87521" y="1305800"/>
            <a:ext cx="8725420" cy="4047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What We’re Hearing from the Church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92458" y="4830355"/>
            <a:ext cx="4972076" cy="10460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February 2019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29063" y="3"/>
            <a:ext cx="862940" cy="6018415"/>
          </a:xfrm>
          <a:prstGeom prst="rect">
            <a:avLst/>
          </a:prstGeom>
          <a:solidFill>
            <a:srgbClr val="A3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2036" y="1350917"/>
            <a:ext cx="2604312" cy="406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8B513-57E0-44A7-8AC7-D28AEFBFE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3" t="46956" b="1"/>
          <a:stretch/>
        </p:blipFill>
        <p:spPr>
          <a:xfrm>
            <a:off x="11342722" y="5364797"/>
            <a:ext cx="862940" cy="1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78401" y="867907"/>
            <a:ext cx="10038905" cy="860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A32034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Data 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29060" y="-1"/>
            <a:ext cx="972610" cy="6858001"/>
          </a:xfrm>
          <a:prstGeom prst="rect">
            <a:avLst/>
          </a:prstGeom>
          <a:solidFill>
            <a:srgbClr val="A3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3" t="46956" b="1"/>
          <a:stretch/>
        </p:blipFill>
        <p:spPr>
          <a:xfrm>
            <a:off x="11329059" y="5353394"/>
            <a:ext cx="967049" cy="1509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97845" y="1325108"/>
            <a:ext cx="2604312" cy="457739"/>
          </a:xfrm>
          <a:prstGeom prst="rect">
            <a:avLst/>
          </a:prstGeom>
        </p:spPr>
      </p:pic>
      <p:pic>
        <p:nvPicPr>
          <p:cNvPr id="23" name="Picture 22" descr="C:\Users\tpinkstaff001\Downloads\noun_Church_1537563.png">
            <a:extLst>
              <a:ext uri="{FF2B5EF4-FFF2-40B4-BE49-F238E27FC236}">
                <a16:creationId xmlns:a16="http://schemas.microsoft.com/office/drawing/2014/main" id="{21332833-097F-4CF8-B974-DE8667BCB0E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18145" r="18011" b="13083"/>
          <a:stretch/>
        </p:blipFill>
        <p:spPr bwMode="auto">
          <a:xfrm>
            <a:off x="614298" y="1853973"/>
            <a:ext cx="984948" cy="1045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0AEE89-1C2B-467A-BB4D-8FF1CE33E468}"/>
              </a:ext>
            </a:extLst>
          </p:cNvPr>
          <p:cNvSpPr txBox="1"/>
          <p:nvPr/>
        </p:nvSpPr>
        <p:spPr>
          <a:xfrm>
            <a:off x="1782171" y="1853973"/>
            <a:ext cx="7680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58 </a:t>
            </a:r>
            <a:r>
              <a:rPr lang="en-US" sz="25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ministry sites in </a:t>
            </a:r>
            <a:r>
              <a:rPr lang="en-US" sz="25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 </a:t>
            </a:r>
            <a:r>
              <a:rPr lang="en-US" sz="25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ELCA synods via synod listening visits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21B1D-3EE6-45FE-A11A-EC798993D469}"/>
              </a:ext>
            </a:extLst>
          </p:cNvPr>
          <p:cNvSpPr txBox="1"/>
          <p:nvPr/>
        </p:nvSpPr>
        <p:spPr>
          <a:xfrm>
            <a:off x="1963271" y="2715747"/>
            <a:ext cx="7050741" cy="12003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Western ND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Saint Paul Southwestern MN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 Carolina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Eastern ND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Greater Milwaukee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Minneapolis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Eastern WA/ID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Northern TX/LA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Southeastern MN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Florida/Bahamas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Northwestern WI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CB41EE-B284-4B64-B5A4-788A77D374F6}"/>
              </a:ext>
            </a:extLst>
          </p:cNvPr>
          <p:cNvSpPr txBox="1"/>
          <p:nvPr/>
        </p:nvSpPr>
        <p:spPr>
          <a:xfrm>
            <a:off x="1782171" y="4202723"/>
            <a:ext cx="7680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 </a:t>
            </a:r>
            <a:r>
              <a:rPr lang="en-US" sz="25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ELCA synods and episcopal dioceses in learning communities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9FA4D3-5616-48DB-9248-94184A30D232}"/>
              </a:ext>
            </a:extLst>
          </p:cNvPr>
          <p:cNvSpPr txBox="1"/>
          <p:nvPr/>
        </p:nvSpPr>
        <p:spPr>
          <a:xfrm>
            <a:off x="1963271" y="5064497"/>
            <a:ext cx="7741047" cy="147732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 Jersey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Northern TX/LA 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 Carolina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Southwestern MN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Southeast PA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Western ND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East Central WI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Greater Milwaukee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Crosse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Northwest WI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Fond du Lac (TEC)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Indianapolis (TEC)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Ohio (TEC)</a:t>
            </a:r>
          </a:p>
          <a:p>
            <a:endParaRPr lang="en-US" dirty="0">
              <a:solidFill>
                <a:srgbClr val="7062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8" name="Picture 37" descr="C:\Users\tpinkstaff001\Downloads\noun_group_1496978_9d2235.png">
            <a:extLst>
              <a:ext uri="{FF2B5EF4-FFF2-40B4-BE49-F238E27FC236}">
                <a16:creationId xmlns:a16="http://schemas.microsoft.com/office/drawing/2014/main" id="{65C190E5-69A4-420D-94A0-66F6DB7E1B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0" y="4197210"/>
            <a:ext cx="1095404" cy="104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28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78401" y="867907"/>
            <a:ext cx="10038905" cy="860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A32034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Data 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29060" y="-1"/>
            <a:ext cx="972610" cy="6858001"/>
          </a:xfrm>
          <a:prstGeom prst="rect">
            <a:avLst/>
          </a:prstGeom>
          <a:solidFill>
            <a:srgbClr val="A3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3" t="46956" b="1"/>
          <a:stretch/>
        </p:blipFill>
        <p:spPr>
          <a:xfrm>
            <a:off x="11329059" y="5353394"/>
            <a:ext cx="967049" cy="1509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97845" y="1325108"/>
            <a:ext cx="2604312" cy="457739"/>
          </a:xfrm>
          <a:prstGeom prst="rect">
            <a:avLst/>
          </a:prstGeom>
        </p:spPr>
      </p:pic>
      <p:pic>
        <p:nvPicPr>
          <p:cNvPr id="19" name="Picture 18" descr="C:\Users\tpinkstaff001\Downloads\noun_group_967609.png">
            <a:extLst>
              <a:ext uri="{FF2B5EF4-FFF2-40B4-BE49-F238E27FC236}">
                <a16:creationId xmlns:a16="http://schemas.microsoft.com/office/drawing/2014/main" id="{CDB6A220-435C-4DFA-AED9-EFAB515F834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1" b="7742"/>
          <a:stretch/>
        </p:blipFill>
        <p:spPr bwMode="auto">
          <a:xfrm>
            <a:off x="316671" y="2722498"/>
            <a:ext cx="1465500" cy="1045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B47AE2-572E-4D2D-905F-28422506644B}"/>
              </a:ext>
            </a:extLst>
          </p:cNvPr>
          <p:cNvSpPr txBox="1"/>
          <p:nvPr/>
        </p:nvSpPr>
        <p:spPr>
          <a:xfrm>
            <a:off x="1662225" y="2739162"/>
            <a:ext cx="72755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13 </a:t>
            </a:r>
            <a:r>
              <a:rPr lang="en-US" sz="25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Large ELCA congregations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88A45-C31F-4493-8F27-4D526584AF36}"/>
              </a:ext>
            </a:extLst>
          </p:cNvPr>
          <p:cNvSpPr txBox="1"/>
          <p:nvPr/>
        </p:nvSpPr>
        <p:spPr>
          <a:xfrm>
            <a:off x="1846321" y="3180896"/>
            <a:ext cx="8350624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Ascension (Thousand Oaks, CA)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Christ Lutheran (Charlotte, NC)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Christ Church (Mequon, WI)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First (Fargo, ND)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Emmanuel (Naples, FL)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Good Shepherd (Bismarck, ND)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Hope (The Villages, FL)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Hope (Fargo, ND)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Hope (West Des Moines, IA)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Kinsmen (Houston, TX)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Paynesville (Paynesville, MN)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Saint Andrews (Mahtomedi, MN)</a:t>
            </a:r>
          </a:p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Shepherd of the Valley (Apple Valley, MN)</a:t>
            </a:r>
          </a:p>
        </p:txBody>
      </p:sp>
    </p:spTree>
    <p:extLst>
      <p:ext uri="{BB962C8B-B14F-4D97-AF65-F5344CB8AC3E}">
        <p14:creationId xmlns:p14="http://schemas.microsoft.com/office/powerpoint/2010/main" val="419595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78401" y="867907"/>
            <a:ext cx="10038905" cy="860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A32034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Data 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29060" y="-1"/>
            <a:ext cx="972610" cy="6858001"/>
          </a:xfrm>
          <a:prstGeom prst="rect">
            <a:avLst/>
          </a:prstGeom>
          <a:solidFill>
            <a:srgbClr val="A3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3" t="46956" b="1"/>
          <a:stretch/>
        </p:blipFill>
        <p:spPr>
          <a:xfrm>
            <a:off x="11329059" y="5353394"/>
            <a:ext cx="967049" cy="1509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97845" y="1325108"/>
            <a:ext cx="2604312" cy="457739"/>
          </a:xfrm>
          <a:prstGeom prst="rect">
            <a:avLst/>
          </a:prstGeom>
        </p:spPr>
      </p:pic>
      <p:pic>
        <p:nvPicPr>
          <p:cNvPr id="33" name="Picture 32" descr="C:\Users\tpinkstaff001\Downloads\noun_help_1334455_9d2235.png">
            <a:extLst>
              <a:ext uri="{FF2B5EF4-FFF2-40B4-BE49-F238E27FC236}">
                <a16:creationId xmlns:a16="http://schemas.microsoft.com/office/drawing/2014/main" id="{F3AB65C0-86DD-4E8E-97FA-E646575EA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7" y="5014959"/>
            <a:ext cx="1152606" cy="10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6677AA7-190C-4099-A2C7-976614B64CDB}"/>
              </a:ext>
            </a:extLst>
          </p:cNvPr>
          <p:cNvSpPr txBox="1"/>
          <p:nvPr/>
        </p:nvSpPr>
        <p:spPr>
          <a:xfrm>
            <a:off x="1909372" y="5185241"/>
            <a:ext cx="43323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75 </a:t>
            </a:r>
            <a:r>
              <a:rPr lang="en-US" sz="25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 leader developers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05FEC-1758-4D4A-9160-264E9E191D25}"/>
              </a:ext>
            </a:extLst>
          </p:cNvPr>
          <p:cNvSpPr txBox="1"/>
          <p:nvPr/>
        </p:nvSpPr>
        <p:spPr>
          <a:xfrm>
            <a:off x="1909372" y="3626819"/>
            <a:ext cx="72755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33 </a:t>
            </a:r>
            <a:r>
              <a:rPr lang="en-US" sz="25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churches from the Vibrant Congregations Project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8CF434B-EAD2-4B38-9743-EA6495AF4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" y="3534969"/>
            <a:ext cx="1045475" cy="1045475"/>
          </a:xfrm>
          <a:prstGeom prst="rect">
            <a:avLst/>
          </a:prstGeom>
        </p:spPr>
      </p:pic>
      <p:pic>
        <p:nvPicPr>
          <p:cNvPr id="20" name="Picture 19" descr="C:\Users\tpinkstaff001\Downloads\noun_Survey_1787584_9d2235.png">
            <a:extLst>
              <a:ext uri="{FF2B5EF4-FFF2-40B4-BE49-F238E27FC236}">
                <a16:creationId xmlns:a16="http://schemas.microsoft.com/office/drawing/2014/main" id="{986F0846-45A3-4A7C-9829-4623420D28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4" y="2055870"/>
            <a:ext cx="1174519" cy="10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06ABED-4F84-4F7E-9C1A-DA3A6FBAEDAF}"/>
              </a:ext>
            </a:extLst>
          </p:cNvPr>
          <p:cNvSpPr txBox="1"/>
          <p:nvPr/>
        </p:nvSpPr>
        <p:spPr>
          <a:xfrm>
            <a:off x="1794018" y="2618169"/>
            <a:ext cx="7741047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Survey conducted by the Center for Lifelong Learning in 2015.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CB76C-C870-4518-9C80-ECE67852F3C3}"/>
              </a:ext>
            </a:extLst>
          </p:cNvPr>
          <p:cNvSpPr txBox="1"/>
          <p:nvPr/>
        </p:nvSpPr>
        <p:spPr>
          <a:xfrm>
            <a:off x="1792323" y="2219327"/>
            <a:ext cx="72755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550 </a:t>
            </a:r>
            <a:r>
              <a:rPr lang="en-US" sz="25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Pastors via survey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206179-0199-4D33-ABA2-21D14EF617A7}"/>
              </a:ext>
            </a:extLst>
          </p:cNvPr>
          <p:cNvSpPr txBox="1"/>
          <p:nvPr/>
        </p:nvSpPr>
        <p:spPr>
          <a:xfrm>
            <a:off x="1909372" y="5620761"/>
            <a:ext cx="7741047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Interviews, conversations, and focus groups conducted in 2017 and 2018.</a:t>
            </a:r>
          </a:p>
        </p:txBody>
      </p:sp>
    </p:spTree>
    <p:extLst>
      <p:ext uri="{BB962C8B-B14F-4D97-AF65-F5344CB8AC3E}">
        <p14:creationId xmlns:p14="http://schemas.microsoft.com/office/powerpoint/2010/main" val="175482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78401" y="867907"/>
            <a:ext cx="8564073" cy="8328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A32034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Themes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29060" y="-1"/>
            <a:ext cx="862940" cy="6858001"/>
          </a:xfrm>
          <a:prstGeom prst="rect">
            <a:avLst/>
          </a:prstGeom>
          <a:solidFill>
            <a:srgbClr val="A3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2036" y="1350916"/>
            <a:ext cx="2604312" cy="406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5" t="31713"/>
          <a:stretch/>
        </p:blipFill>
        <p:spPr>
          <a:xfrm>
            <a:off x="11329060" y="5353394"/>
            <a:ext cx="862940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CA34EF-F458-4AAE-A536-9E321CBDA2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0" t="31253" r="2" b="2"/>
          <a:stretch/>
        </p:blipFill>
        <p:spPr>
          <a:xfrm>
            <a:off x="11329060" y="5353395"/>
            <a:ext cx="858006" cy="1521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3D4E8-721A-49ED-9D00-8169651697A2}"/>
              </a:ext>
            </a:extLst>
          </p:cNvPr>
          <p:cNvSpPr txBox="1"/>
          <p:nvPr/>
        </p:nvSpPr>
        <p:spPr>
          <a:xfrm>
            <a:off x="678401" y="1840471"/>
            <a:ext cx="9855487" cy="111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CONNECT WITH GOD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Leaders and congregations need a Christ-centered identity, embodied in a life of discipleship and nourished through spiritual formation.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6644E-75DB-4673-A870-AD4BF9455BA4}"/>
              </a:ext>
            </a:extLst>
          </p:cNvPr>
          <p:cNvSpPr txBox="1"/>
          <p:nvPr/>
        </p:nvSpPr>
        <p:spPr>
          <a:xfrm>
            <a:off x="678400" y="3350151"/>
            <a:ext cx="9855487" cy="111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CULTIVATE COMMUNITY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Leaders need to cultivate community by listening to people, loving them, and building trust within and beyond the church.</a:t>
            </a:r>
            <a:endParaRPr lang="en-US" sz="2000" dirty="0">
              <a:solidFill>
                <a:srgbClr val="7062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73F9B-043A-44FC-BCBC-5EE23D0E86E8}"/>
              </a:ext>
            </a:extLst>
          </p:cNvPr>
          <p:cNvSpPr txBox="1"/>
          <p:nvPr/>
        </p:nvSpPr>
        <p:spPr>
          <a:xfrm>
            <a:off x="678399" y="4859831"/>
            <a:ext cx="9855487" cy="111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INNOVATE FAITHFULLY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Leaders need a spiritual and theological purpose that frees them to renegotiate established cultural norms.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3BBFEC-4AA7-4748-B27B-A48F09E602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3" t="46956" b="1"/>
          <a:stretch/>
        </p:blipFill>
        <p:spPr>
          <a:xfrm>
            <a:off x="11329059" y="5353394"/>
            <a:ext cx="858007" cy="1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78401" y="867907"/>
            <a:ext cx="8564073" cy="8328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A32034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Themes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29060" y="-1"/>
            <a:ext cx="862940" cy="6858001"/>
          </a:xfrm>
          <a:prstGeom prst="rect">
            <a:avLst/>
          </a:prstGeom>
          <a:solidFill>
            <a:srgbClr val="A3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2036" y="1350916"/>
            <a:ext cx="2604312" cy="406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5" t="31713"/>
          <a:stretch/>
        </p:blipFill>
        <p:spPr>
          <a:xfrm>
            <a:off x="11329060" y="5353394"/>
            <a:ext cx="862940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CA34EF-F458-4AAE-A536-9E321CBDA2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0" t="31253" r="2" b="2"/>
          <a:stretch/>
        </p:blipFill>
        <p:spPr>
          <a:xfrm>
            <a:off x="11329060" y="5353395"/>
            <a:ext cx="858006" cy="1521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3D4E8-721A-49ED-9D00-8169651697A2}"/>
              </a:ext>
            </a:extLst>
          </p:cNvPr>
          <p:cNvSpPr txBox="1"/>
          <p:nvPr/>
        </p:nvSpPr>
        <p:spPr>
          <a:xfrm>
            <a:off x="678401" y="1840471"/>
            <a:ext cx="9855487" cy="111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CONNECT WITH DIVERSE NEIGHBORS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Leaders and congregations need intercultural competency to connect with neighbors across all dimensions of diversity.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6644E-75DB-4673-A870-AD4BF9455BA4}"/>
              </a:ext>
            </a:extLst>
          </p:cNvPr>
          <p:cNvSpPr txBox="1"/>
          <p:nvPr/>
        </p:nvSpPr>
        <p:spPr>
          <a:xfrm>
            <a:off x="678401" y="3190573"/>
            <a:ext cx="9855487" cy="76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EQUIP THE SAINTS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Laypeople need opportunities to develop as disciples, ministers, and leaders.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73F9B-043A-44FC-BCBC-5EE23D0E86E8}"/>
              </a:ext>
            </a:extLst>
          </p:cNvPr>
          <p:cNvSpPr txBox="1"/>
          <p:nvPr/>
        </p:nvSpPr>
        <p:spPr>
          <a:xfrm>
            <a:off x="678401" y="4189810"/>
            <a:ext cx="9855487" cy="111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SHIFT MINISTRY MODELS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Leaders need to know how to start, tend, and manage entrepreneurial models of structuring and financing ministry.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D44D9D-574C-4B44-833E-FAD02CC31207}"/>
              </a:ext>
            </a:extLst>
          </p:cNvPr>
          <p:cNvSpPr txBox="1"/>
          <p:nvPr/>
        </p:nvSpPr>
        <p:spPr>
          <a:xfrm>
            <a:off x="678401" y="5539912"/>
            <a:ext cx="9855487" cy="111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DEEPEN ADMINISTRATIVE LEADERSHIP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Leaders need to be skilled in organizational leadership, management, and administration for a 21</a:t>
            </a:r>
            <a:r>
              <a:rPr lang="en-US" sz="2000" baseline="30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</a:t>
            </a:r>
            <a:r>
              <a:rPr lang="en-US" sz="2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century world.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100C2E-4871-4A07-8E81-257DFC812B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3" t="46956" b="1"/>
          <a:stretch/>
        </p:blipFill>
        <p:spPr>
          <a:xfrm>
            <a:off x="11329060" y="5353394"/>
            <a:ext cx="858006" cy="1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78401" y="867907"/>
            <a:ext cx="8564073" cy="8328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A32034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29060" y="-1"/>
            <a:ext cx="862940" cy="6858001"/>
          </a:xfrm>
          <a:prstGeom prst="rect">
            <a:avLst/>
          </a:prstGeom>
          <a:solidFill>
            <a:srgbClr val="A3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2036" y="1350916"/>
            <a:ext cx="2604312" cy="406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5" t="31713"/>
          <a:stretch/>
        </p:blipFill>
        <p:spPr>
          <a:xfrm>
            <a:off x="11329060" y="5353394"/>
            <a:ext cx="862940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CA34EF-F458-4AAE-A536-9E321CBDA2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0" t="31253" r="2" b="2"/>
          <a:stretch/>
        </p:blipFill>
        <p:spPr>
          <a:xfrm>
            <a:off x="11329060" y="5353395"/>
            <a:ext cx="858006" cy="1521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3D4E8-721A-49ED-9D00-8169651697A2}"/>
              </a:ext>
            </a:extLst>
          </p:cNvPr>
          <p:cNvSpPr txBox="1"/>
          <p:nvPr/>
        </p:nvSpPr>
        <p:spPr>
          <a:xfrm>
            <a:off x="678401" y="2315959"/>
            <a:ext cx="92154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catches your attention? What surprises you, if anything?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questions does this raise for you? What do you want to learn more about?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7062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might God be saying to you or to us through this listening?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100C2E-4871-4A07-8E81-257DFC812B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3" t="46956" b="1"/>
          <a:stretch/>
        </p:blipFill>
        <p:spPr>
          <a:xfrm>
            <a:off x="11329060" y="5353394"/>
            <a:ext cx="858006" cy="1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3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83"/>
          <a:stretch/>
        </p:blipFill>
        <p:spPr>
          <a:xfrm>
            <a:off x="5119534" y="1860039"/>
            <a:ext cx="1952932" cy="2285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7" y="4521200"/>
            <a:ext cx="1218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kern="1300" spc="70" dirty="0" err="1">
                <a:solidFill>
                  <a:schemeClr val="bg1"/>
                </a:solidFill>
                <a:latin typeface="Poppins SemiBold" charset="0"/>
                <a:ea typeface="Poppins SemiBold" charset="0"/>
                <a:cs typeface="Poppins SemiBold" charset="0"/>
              </a:rPr>
              <a:t>www.luthersem.edu</a:t>
            </a:r>
            <a:endParaRPr lang="en-US" b="1" i="1" kern="1300" spc="70" dirty="0">
              <a:solidFill>
                <a:schemeClr val="bg1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1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11158</TotalTime>
  <Words>429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SemiBold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Gross</dc:creator>
  <cp:lastModifiedBy>Katie Langston</cp:lastModifiedBy>
  <cp:revision>74</cp:revision>
  <dcterms:created xsi:type="dcterms:W3CDTF">2017-12-07T05:55:08Z</dcterms:created>
  <dcterms:modified xsi:type="dcterms:W3CDTF">2019-02-05T18:10:33Z</dcterms:modified>
</cp:coreProperties>
</file>